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roxima Nova Extrabold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3.xml"/><Relationship Id="rId39" Type="http://schemas.openxmlformats.org/officeDocument/2006/relationships/font" Target="fonts/ProximaNovaExtrabold-bold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412.698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ru.wikipedia.org/w/index.php?title=%D0%AF%D0%BD_%D0%93%D1%83%D0%B4%D1%84%D0%B5%D0%BB%D0%BB%D0%BE%D1%83&amp;action=edit&amp;redlink=1" TargetMode="External"/><Relationship Id="rId10" Type="http://schemas.openxmlformats.org/officeDocument/2006/relationships/hyperlink" Target="https://ru.wikipedia.org/wiki/%D0%90%D0%BD%D1%82%D0%B0%D0%B3%D0%BE%D0%BD%D0%B8%D1%81%D1%82%D0%B8%D1%87%D0%B5%D1%81%D0%BA%D0%B0%D1%8F_%D0%B8%D0%B3%D1%80%D0%B0" TargetMode="External"/><Relationship Id="rId13" Type="http://schemas.openxmlformats.org/officeDocument/2006/relationships/hyperlink" Target="https://ru.wikipedia.org/wiki/Google_(%D0%BA%D0%BE%D0%BC%D0%BF%D0%B0%D0%BD%D0%B8%D1%8F)" TargetMode="External"/><Relationship Id="rId12" Type="http://schemas.openxmlformats.org/officeDocument/2006/relationships/hyperlink" Target="https://en.wikipedia.org/wiki/Ian_Goodfellow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90%D0%BD%D0%B3%D0%BB%D0%B8%D0%B9%D1%81%D0%BA%D0%B8%D0%B9_%D1%8F%D0%B7%D1%8B%D0%BA" TargetMode="External"/><Relationship Id="rId3" Type="http://schemas.openxmlformats.org/officeDocument/2006/relationships/hyperlink" Target="https://ru.wikipedia.org/wiki/%D0%9C%D0%B0%D1%88%D0%B8%D0%BD%D0%BD%D0%BE%D0%B5_%D0%BE%D0%B1%D1%83%D1%87%D0%B5%D0%BD%D0%B8%D0%B5" TargetMode="External"/><Relationship Id="rId4" Type="http://schemas.openxmlformats.org/officeDocument/2006/relationships/hyperlink" Target="https://ru.wikipedia.org/wiki/%D0%9E%D0%B1%D1%83%D1%87%D0%B5%D0%BD%D0%B8%D0%B5_%D0%B1%D0%B5%D0%B7_%D1%83%D1%87%D0%B8%D1%82%D0%B5%D0%BB%D1%8F" TargetMode="External"/><Relationship Id="rId9" Type="http://schemas.openxmlformats.org/officeDocument/2006/relationships/hyperlink" Target="https://en.wikipedia.org/wiki/Discriminative_model" TargetMode="External"/><Relationship Id="rId14" Type="http://schemas.openxmlformats.org/officeDocument/2006/relationships/hyperlink" Target="https://ru.wikipedia.org/wiki/%D0%93%D0%B5%D0%BD%D0%B5%D1%80%D0%B0%D1%82%D0%B8%D0%B2%D0%BD%D0%BE-%D1%81%D0%BE%D1%81%D1%82%D1%8F%D0%B7%D0%B0%D1%82%D0%B5%D0%BB%D1%8C%D0%BD%D0%B0%D1%8F_%D1%81%D0%B5%D1%82%D1%8C#cite_note-MyUser_Arxiv.org_April_7_2016c-1" TargetMode="External"/><Relationship Id="rId5" Type="http://schemas.openxmlformats.org/officeDocument/2006/relationships/hyperlink" Target="https://ru.wikipedia.org/wiki/%D0%9D%D0%B5%D0%B9%D1%80%D0%BE%D0%BD%D0%BD%D0%B0%D1%8F_%D1%81%D0%B5%D1%82%D1%8C" TargetMode="External"/><Relationship Id="rId6" Type="http://schemas.openxmlformats.org/officeDocument/2006/relationships/hyperlink" Target="https://ru.wikipedia.org/w/index.php?title=%D0%93%D0%B5%D0%BD%D0%B5%D1%80%D0%B0%D1%82%D0%B8%D0%B2%D0%BD%D0%B0%D1%8F_%D0%BC%D0%BE%D0%B4%D0%B5%D0%BB%D1%8C&amp;action=edit&amp;redlink=1" TargetMode="External"/><Relationship Id="rId7" Type="http://schemas.openxmlformats.org/officeDocument/2006/relationships/hyperlink" Target="https://en.wikipedia.org/wiki/Generative_model" TargetMode="External"/><Relationship Id="rId8" Type="http://schemas.openxmlformats.org/officeDocument/2006/relationships/hyperlink" Target="https://ru.wikipedia.org/w/index.php?title=%D0%94%D0%B8%D1%81%D0%BA%D1%80%D0%B8%D0%BC%D0%B8%D0%BD%D0%B0%D1%82%D0%B8%D0%B2%D0%BD%D0%B0%D1%8F_%D0%BC%D0%BE%D0%B4%D0%B5%D0%BB%D1%8C&amp;action=edit&amp;redlink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778096d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778096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ConvTranspose2d: каждый пиксель умножается на матрицы, потом результаты складываются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ReLU: функция активации, линейный выпрямитель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LeakyReLU: линейный выпрямитель с утечкой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Conv2d: кусок матрицы умножается на ядро и все складывется в один пиксель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Sigmoid(): логистическая функция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31c33e2c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31c33e2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222222"/>
                </a:solidFill>
                <a:highlight>
                  <a:srgbClr val="F8F9FA"/>
                </a:highlight>
              </a:rPr>
              <a:t>Оценка расстояния начала Фреше, или сокращенно FID, - это показатель, который вычисляет расстояние между векторами признаков, рассчитанными для реальных и сгенерированных изображений.</a:t>
            </a:r>
            <a:endParaRPr sz="10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222222"/>
                </a:solidFill>
                <a:highlight>
                  <a:srgbClr val="F8F9FA"/>
                </a:highlight>
              </a:rPr>
              <a:t>Оценка суммирует, насколько похожи две группы с точки зрения статистики характеристик компьютерного зрения необработанных изображений, рассчитанных с использованием модели inception v3, используемой для классификации изображений. Более низкие баллы указывают на то, что две группы изображений более похожи или имеют более похожую статистику, а абсолютный балл, равный 0,0, указывает на то, что две группы изображений идентичны.</a:t>
            </a:r>
            <a:endParaRPr sz="100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31c33e2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31c33e2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c74ec1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c74ec1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 теории информации перекрёстная энтропия между двумя распределениями вероятностей измеряет среднее число бит, необходимых для опознания события из набора возможностей, если используемая схема кодирования базируется на заданном распределении вероятностей {\displaystyle q}q, вместо «истинного» распределения {\displaystyle p}p.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31c33e2c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31c33e2c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992298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Adam</a:t>
            </a:r>
            <a:r>
              <a:rPr lang="ru" sz="1000">
                <a:solidFill>
                  <a:srgbClr val="222222"/>
                </a:solidFill>
                <a:highlight>
                  <a:srgbClr val="FFFFFF"/>
                </a:highlight>
              </a:rPr>
              <a:t> — adaptive moment estimation, ещё один оптимизационный алгоритм. Он сочетает в себе и идею накопления движения и идею более слабого обновления весов для типичных признаков. 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31c33e2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31c33e2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31c33e2c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31c33e2c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31c33e2c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31c33e2c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31c33e2c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31c33e2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31c33e2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31c33e2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f778096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f778096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31c33e2c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31c33e2c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f778096d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f778096d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778096d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778096d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31c33e2c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31c33e2c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1c33e2c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31c33e2c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f778096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f778096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778096d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f778096d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c74ec18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c74ec18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f778096d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f778096d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31c33e2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31c33e2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31c33e2c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31c33e2c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c74ec18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c74ec18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f778096d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f778096d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c74ec18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c74ec18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c74ec18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c74ec1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f778096d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f778096d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c74ec18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c74ec18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74ec18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74ec18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202122"/>
                </a:solidFill>
                <a:highlight>
                  <a:srgbClr val="FFFFFF"/>
                </a:highlight>
              </a:rPr>
              <a:t>Генеративно-состязательная сеть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англ.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i="1" lang="ru" sz="1000">
                <a:solidFill>
                  <a:srgbClr val="202122"/>
                </a:solidFill>
                <a:highlight>
                  <a:srgbClr val="FFFFFF"/>
                </a:highlight>
              </a:rPr>
              <a:t>Generative adversarial network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, сокращённо GAN) — алгоритм 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машинного обучения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без учителя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, построенный на комбинации из двух 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нейронных сетей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, одна из которых (сеть G) генерирует образцы (см. </a:t>
            </a:r>
            <a:r>
              <a:rPr lang="ru" sz="1000">
                <a:solidFill>
                  <a:srgbClr val="A55858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Генеративная модель</a:t>
            </a:r>
            <a:r>
              <a:rPr baseline="30000" lang="ru" sz="1000">
                <a:solidFill>
                  <a:srgbClr val="663366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[en]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)，а другая (сеть D) старается отличить правильные («подлинные») образцы от неправильных (см. </a:t>
            </a:r>
            <a:r>
              <a:rPr lang="ru" sz="1000">
                <a:solidFill>
                  <a:srgbClr val="A55858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Дискриминативная модель</a:t>
            </a:r>
            <a:r>
              <a:rPr baseline="30000" lang="ru" sz="1000">
                <a:solidFill>
                  <a:srgbClr val="663366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[en]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). Так как сети G и D имеют противоположные цели — создать образцы и отбраковать образцы — между ними возникает 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Антагонистическая игра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i="1" lang="ru" sz="1000">
                <a:solidFill>
                  <a:srgbClr val="202122"/>
                </a:solidFill>
                <a:highlight>
                  <a:srgbClr val="FFFFFF"/>
                </a:highlight>
              </a:rPr>
              <a:t>Генеративно-состязательную сеть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описал </a:t>
            </a:r>
            <a:r>
              <a:rPr lang="ru" sz="1000">
                <a:solidFill>
                  <a:srgbClr val="A55858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Ян Гудфеллоу</a:t>
            </a:r>
            <a:r>
              <a:rPr baseline="30000" lang="ru" sz="1000">
                <a:solidFill>
                  <a:srgbClr val="663366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[en]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из компании </a:t>
            </a:r>
            <a:r>
              <a:rPr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/>
              </a:rPr>
              <a:t>Google</a:t>
            </a:r>
            <a:r>
              <a:rPr lang="ru" sz="1000">
                <a:solidFill>
                  <a:srgbClr val="202122"/>
                </a:solidFill>
                <a:highlight>
                  <a:srgbClr val="FFFFFF"/>
                </a:highlight>
              </a:rPr>
              <a:t> в 2014 году.</a:t>
            </a:r>
            <a:r>
              <a:rPr baseline="30000" lang="ru" sz="1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[1]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9E3BA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roxima Nova"/>
              <a:buNone/>
              <a:defRPr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950" y="661425"/>
            <a:ext cx="2565184" cy="5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1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" name="Google Shape;65;p11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E3BAA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806950" y="2303250"/>
            <a:ext cx="81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 flipH="1" rot="10800000">
            <a:off x="922600" y="10455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" name="Google Shape;23;p4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76600" y="1563075"/>
            <a:ext cx="37350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63225"/>
            <a:ext cx="36399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Font typeface="Proxima Nova"/>
              <a:buChar char="●"/>
              <a:defRPr sz="25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" name="Google Shape;30;p5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5900" y="726550"/>
            <a:ext cx="83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" name="Google Shape;35;p6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540175" y="78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518975" y="15399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23850" lvl="1" marL="91440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" name="Google Shape;41;p7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53550" y="526350"/>
            <a:ext cx="630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" name="Google Shape;46;p8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529925" y="1918975"/>
            <a:ext cx="424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529925" y="3336475"/>
            <a:ext cx="3761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" name="Google Shape;54;p9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15625" y="4230575"/>
            <a:ext cx="5895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 i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518975" y="200575"/>
            <a:ext cx="33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1" sz="13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 flipH="1" rot="10800000">
            <a:off x="617800" y="588350"/>
            <a:ext cx="415200" cy="3900"/>
          </a:xfrm>
          <a:prstGeom prst="straightConnector1">
            <a:avLst/>
          </a:prstGeom>
          <a:noFill/>
          <a:ln cap="flat" cmpd="sng" w="38100">
            <a:solidFill>
              <a:srgbClr val="9E3BA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8975" y="749825"/>
            <a:ext cx="795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Proxima Nova Extrabold"/>
              <a:buNone/>
              <a:defRPr sz="3500">
                <a:solidFill>
                  <a:srgbClr val="43434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92100" y="1517775"/>
            <a:ext cx="8080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Proxima Nova"/>
              <a:buChar char="■"/>
              <a:defRPr sz="15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hyperlink" Target="https://github.com/Natalya7oct/Netolog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hyperlink" Target="https://machinelearningmastery.com/how-to-implement-the-frechet-inception-distance-fid-from-scratch/" TargetMode="External"/><Relationship Id="rId5" Type="http://schemas.openxmlformats.org/officeDocument/2006/relationships/hyperlink" Target="https://pytorch.org/tutorials/beginner/dcgan_faces_tutorial.html" TargetMode="External"/><Relationship Id="rId6" Type="http://schemas.openxmlformats.org/officeDocument/2006/relationships/hyperlink" Target="https://scikit-image.org/docs/dev/auto_examples/transform/plot_ssim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.jpg"/><Relationship Id="rId5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gif"/><Relationship Id="rId5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Восстановление фотографий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24750" y="3214025"/>
            <a:ext cx="846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ИЛЬИНА НАТАЛЬЯ</a:t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0" y="413125"/>
            <a:ext cx="3892375" cy="8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4294967295" type="title"/>
          </p:nvPr>
        </p:nvSpPr>
        <p:spPr>
          <a:xfrm>
            <a:off x="462900" y="6664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ОТЛИЧИЯ </a:t>
            </a:r>
            <a:r>
              <a:rPr lang="ru"/>
              <a:t>DC GAN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462900" y="1390125"/>
            <a:ext cx="41010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Generator(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(main): Sequential(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(0): ConvTranspose2d(100, 512, kernel_size=(4, 4), stride=(1,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(1): BatchNorm2d(512,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(2): ReLU(inplace=True)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(3): ConvTranspose2d(512, 256,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(4): BatchNorm2d(256,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(5): ReLU(inplace=True)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(6): ConvTranspose2d(256, 128,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(7): BatchNorm2d(128,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(8): ReLU(inplace=True)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(9): ConvTranspose2d(128, 64,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(10): BatchNorm2d(64,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(11): ReLU(inplace=True)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(12): ConvTranspose2d(64, 3,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(13): Tanh()</a:t>
            </a:r>
            <a:endParaRPr sz="900"/>
          </a:p>
        </p:txBody>
      </p:sp>
      <p:sp>
        <p:nvSpPr>
          <p:cNvPr id="143" name="Google Shape;143;p22"/>
          <p:cNvSpPr txBox="1"/>
          <p:nvPr/>
        </p:nvSpPr>
        <p:spPr>
          <a:xfrm>
            <a:off x="4563900" y="1487450"/>
            <a:ext cx="38325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Discriminator(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(main): Sequential(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(0): Conv2d(3, 64,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(1): LeakyReLU(negative_slope=0.2, 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(2): Conv2d(64, 128,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(3): BatchNorm2d(128,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(4): LeakyReLU(negative_slope=0.2, 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(5): Conv2d(128, 256,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(6): BatchNorm2d(256,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(7): LeakyReLU(negative_slope=0.2, 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(8): Conv2d(256, 512, kernel_size=(4, 4), stride=(2, 2), padding=(1,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(9): BatchNorm2d(512, eps=1e-05, momentum=0.1, affine=True, track_running_stats=True)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(10): LeakyReLU(negative_slope=0.2, inplace=True)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(11): Conv2d(512, 1, kernel_size=(4, 4), stride=(1, 1), bias=False)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    (12): Sigmoid()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</a:t>
            </a:r>
            <a:r>
              <a:rPr lang="ru"/>
              <a:t>FID</a:t>
            </a:r>
            <a:endParaRPr/>
          </a:p>
        </p:txBody>
      </p:sp>
      <p:sp>
        <p:nvSpPr>
          <p:cNvPr id="150" name="Google Shape;150;p23"/>
          <p:cNvSpPr txBox="1"/>
          <p:nvPr>
            <p:ph idx="4294967295" type="body"/>
          </p:nvPr>
        </p:nvSpPr>
        <p:spPr>
          <a:xfrm>
            <a:off x="396750" y="22273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Библиотеки: keras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Модель: InceptionV3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50" y="1941900"/>
            <a:ext cx="4209250" cy="28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DC GAN ПО FID</a:t>
            </a:r>
            <a:endParaRPr/>
          </a:p>
        </p:txBody>
      </p:sp>
      <p:sp>
        <p:nvSpPr>
          <p:cNvPr id="158" name="Google Shape;158;p24"/>
          <p:cNvSpPr txBox="1"/>
          <p:nvPr>
            <p:ph idx="4294967295" type="body"/>
          </p:nvPr>
        </p:nvSpPr>
        <p:spPr>
          <a:xfrm>
            <a:off x="396750" y="158442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 эпохам</a:t>
            </a:r>
            <a:r>
              <a:rPr lang="ru"/>
              <a:t>:  [113.6, 55.7, 45.3, 43.0, 43.2, 44.9, 41.6, 45.3]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CELEBA VS одна картинка: 422.8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CELEBA VS результат модели</a:t>
            </a:r>
            <a:r>
              <a:rPr lang="ru"/>
              <a:t>: 50.4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CELEBA VS CELEBA</a:t>
            </a:r>
            <a:r>
              <a:rPr lang="ru"/>
              <a:t>: -0.0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ЦЕЛЕВЫЕ МЕТРИКИ</a:t>
            </a:r>
            <a:endParaRPr/>
          </a:p>
        </p:txBody>
      </p:sp>
      <p:sp>
        <p:nvSpPr>
          <p:cNvPr id="165" name="Google Shape;165;p25"/>
          <p:cNvSpPr txBox="1"/>
          <p:nvPr>
            <p:ph idx="4294967295" type="body"/>
          </p:nvPr>
        </p:nvSpPr>
        <p:spPr>
          <a:xfrm>
            <a:off x="622450" y="1610475"/>
            <a:ext cx="8065800" cy="3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BCEloss</a:t>
            </a:r>
            <a:r>
              <a:rPr lang="ru"/>
              <a:t>: для обучения генератора и дискриминатора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MSEloss</a:t>
            </a:r>
            <a:r>
              <a:rPr lang="ru"/>
              <a:t>: для моделей восстановления фото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Real </a:t>
            </a:r>
            <a:r>
              <a:rPr b="1" lang="ru"/>
              <a:t>probability</a:t>
            </a:r>
            <a:r>
              <a:rPr b="1" lang="ru"/>
              <a:t>:</a:t>
            </a:r>
            <a:r>
              <a:rPr lang="ru"/>
              <a:t> для оценки восстановленного фото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real_label = 1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fake_label = 0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2619375" y="2845600"/>
            <a:ext cx="17382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МОДЕЛЬ</a:t>
            </a:r>
            <a:endParaRPr/>
          </a:p>
        </p:txBody>
      </p:sp>
      <p:sp>
        <p:nvSpPr>
          <p:cNvPr id="173" name="Google Shape;173;p26"/>
          <p:cNvSpPr txBox="1"/>
          <p:nvPr>
            <p:ph idx="4294967295" type="body"/>
          </p:nvPr>
        </p:nvSpPr>
        <p:spPr>
          <a:xfrm>
            <a:off x="462900" y="1655850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/>
              <a:t>В</a:t>
            </a:r>
            <a:r>
              <a:rPr lang="ru" sz="2100"/>
              <a:t>о</a:t>
            </a:r>
            <a:r>
              <a:rPr lang="ru" sz="2100"/>
              <a:t>сстановление картинки с помощью приближения латентного вектора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Оптимизатор: Adam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Метрика: MSELoss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Кол-во эпох: 1000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1</a:t>
            </a:r>
            <a:endParaRPr/>
          </a:p>
        </p:txBody>
      </p:sp>
      <p:sp>
        <p:nvSpPr>
          <p:cNvPr id="180" name="Google Shape;180;p27"/>
          <p:cNvSpPr txBox="1"/>
          <p:nvPr>
            <p:ph idx="4294967295" type="body"/>
          </p:nvPr>
        </p:nvSpPr>
        <p:spPr>
          <a:xfrm>
            <a:off x="462900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Обучающая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0.011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0.037</a:t>
            </a:r>
            <a:endParaRPr sz="1400"/>
          </a:p>
        </p:txBody>
      </p:sp>
      <p:sp>
        <p:nvSpPr>
          <p:cNvPr id="181" name="Google Shape;181;p27"/>
          <p:cNvSpPr txBox="1"/>
          <p:nvPr>
            <p:ph idx="4294967295" type="body"/>
          </p:nvPr>
        </p:nvSpPr>
        <p:spPr>
          <a:xfrm>
            <a:off x="4693975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Тестовая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0.079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0.003</a:t>
            </a:r>
            <a:endParaRPr sz="1400"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0" r="0" t="16645"/>
          <a:stretch/>
        </p:blipFill>
        <p:spPr>
          <a:xfrm>
            <a:off x="4607700" y="2536073"/>
            <a:ext cx="4231075" cy="232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0" l="0" r="0" t="16929"/>
          <a:stretch/>
        </p:blipFill>
        <p:spPr>
          <a:xfrm>
            <a:off x="419763" y="2539966"/>
            <a:ext cx="4231075" cy="231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УЛУЧШЕНИЕ ПЕРВОЙ МОДЕЛИ</a:t>
            </a:r>
            <a:endParaRPr/>
          </a:p>
        </p:txBody>
      </p:sp>
      <p:sp>
        <p:nvSpPr>
          <p:cNvPr id="190" name="Google Shape;190;p28"/>
          <p:cNvSpPr txBox="1"/>
          <p:nvPr>
            <p:ph idx="4294967295" type="body"/>
          </p:nvPr>
        </p:nvSpPr>
        <p:spPr>
          <a:xfrm>
            <a:off x="462900" y="1263000"/>
            <a:ext cx="41448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Критерий: 0.99MSE + 0.01RP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0.014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0.986</a:t>
            </a:r>
            <a:endParaRPr sz="1400"/>
          </a:p>
        </p:txBody>
      </p:sp>
      <p:sp>
        <p:nvSpPr>
          <p:cNvPr id="191" name="Google Shape;191;p28"/>
          <p:cNvSpPr txBox="1"/>
          <p:nvPr>
            <p:ph idx="4294967295" type="body"/>
          </p:nvPr>
        </p:nvSpPr>
        <p:spPr>
          <a:xfrm>
            <a:off x="4693975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Критерий: 0.9MSE + 0.1RP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0.052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0.999</a:t>
            </a:r>
            <a:endParaRPr sz="140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0" r="0" t="18487"/>
          <a:stretch/>
        </p:blipFill>
        <p:spPr>
          <a:xfrm>
            <a:off x="168725" y="2655175"/>
            <a:ext cx="4308025" cy="23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5">
            <a:alphaModFix/>
          </a:blip>
          <a:srcRect b="0" l="0" r="0" t="17952"/>
          <a:stretch/>
        </p:blipFill>
        <p:spPr>
          <a:xfrm>
            <a:off x="4476750" y="2556180"/>
            <a:ext cx="4463000" cy="241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4294967295" type="title"/>
          </p:nvPr>
        </p:nvSpPr>
        <p:spPr>
          <a:xfrm>
            <a:off x="445675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ВТОРАЯ МОДЕЛЬ</a:t>
            </a:r>
            <a:endParaRPr/>
          </a:p>
        </p:txBody>
      </p:sp>
      <p:sp>
        <p:nvSpPr>
          <p:cNvPr id="200" name="Google Shape;200;p29"/>
          <p:cNvSpPr txBox="1"/>
          <p:nvPr>
            <p:ph idx="4294967295" type="body"/>
          </p:nvPr>
        </p:nvSpPr>
        <p:spPr>
          <a:xfrm>
            <a:off x="445675" y="1655850"/>
            <a:ext cx="38709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</a:t>
            </a:r>
            <a:r>
              <a:rPr lang="ru"/>
              <a:t>осстановление картинки с помощью обучения сверточной сети. В качестве метрики используется MSE между двумя фото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Оптимизатор: Adam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Метрика: MSELoss и RP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Кол-во эпох: 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4399925" y="1648200"/>
            <a:ext cx="429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(0): BatchNorm2d(3,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(1): Conv2d(3, 32,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(2):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(3): BatchNorm2d(32,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(4): Conv2d(32, 10,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(5):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(6): BatchNorm2d(10,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(7): Conv2d(10, 100,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(8):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(9): Tanh()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2</a:t>
            </a:r>
            <a:endParaRPr/>
          </a:p>
        </p:txBody>
      </p:sp>
      <p:sp>
        <p:nvSpPr>
          <p:cNvPr id="208" name="Google Shape;208;p30"/>
          <p:cNvSpPr txBox="1"/>
          <p:nvPr>
            <p:ph idx="4294967295" type="body"/>
          </p:nvPr>
        </p:nvSpPr>
        <p:spPr>
          <a:xfrm>
            <a:off x="462900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Обучающая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0.583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0.966</a:t>
            </a:r>
            <a:endParaRPr sz="1400"/>
          </a:p>
        </p:txBody>
      </p:sp>
      <p:sp>
        <p:nvSpPr>
          <p:cNvPr id="209" name="Google Shape;209;p30"/>
          <p:cNvSpPr txBox="1"/>
          <p:nvPr>
            <p:ph idx="4294967295" type="body"/>
          </p:nvPr>
        </p:nvSpPr>
        <p:spPr>
          <a:xfrm>
            <a:off x="4693975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Тестовая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0.491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0.955</a:t>
            </a:r>
            <a:endParaRPr sz="1400"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15232"/>
          <a:stretch/>
        </p:blipFill>
        <p:spPr>
          <a:xfrm>
            <a:off x="395450" y="2595650"/>
            <a:ext cx="4144800" cy="231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5">
            <a:alphaModFix/>
          </a:blip>
          <a:srcRect b="0" l="0" r="0" t="15232"/>
          <a:stretch/>
        </p:blipFill>
        <p:spPr>
          <a:xfrm>
            <a:off x="4472828" y="2595650"/>
            <a:ext cx="4144723" cy="23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ТРЕТЬЯ МОДЕЛЬ</a:t>
            </a:r>
            <a:endParaRPr/>
          </a:p>
        </p:txBody>
      </p:sp>
      <p:sp>
        <p:nvSpPr>
          <p:cNvPr id="218" name="Google Shape;218;p31"/>
          <p:cNvSpPr txBox="1"/>
          <p:nvPr>
            <p:ph idx="4294967295" type="body"/>
          </p:nvPr>
        </p:nvSpPr>
        <p:spPr>
          <a:xfrm>
            <a:off x="462900" y="1655850"/>
            <a:ext cx="42045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Восстановление картинки с помощью обучения сверточной сети. В качестве метрики используется MSE между двумя латентными векторами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Оптимизатор: Adam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Метрика: MSELoss и RP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Кол-во эпох: 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4701600" y="1648200"/>
            <a:ext cx="42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(0): BatchNorm2d(3,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(1): Conv2d(3, 32,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(2):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(3): BatchNorm2d(32,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(4): Conv2d(32, 10,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(5):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(6): BatchNorm2d(10, eps=1e-05, momentum=0.1, affine=True, track_running_stats=True)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(7): Conv2d(10, 100, kernel_size=(5, 5), stride=(3, 3))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(8): ReLU(inplace=True)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434343"/>
                </a:solidFill>
              </a:rPr>
              <a:t>    (9): Tanh()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3</a:t>
            </a:r>
            <a:endParaRPr/>
          </a:p>
        </p:txBody>
      </p:sp>
      <p:sp>
        <p:nvSpPr>
          <p:cNvPr id="226" name="Google Shape;226;p32"/>
          <p:cNvSpPr txBox="1"/>
          <p:nvPr>
            <p:ph idx="4294967295" type="body"/>
          </p:nvPr>
        </p:nvSpPr>
        <p:spPr>
          <a:xfrm>
            <a:off x="462900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Обучающая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0.453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0.000</a:t>
            </a:r>
            <a:endParaRPr sz="1400"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0" l="0" r="0" t="11676"/>
          <a:stretch/>
        </p:blipFill>
        <p:spPr>
          <a:xfrm>
            <a:off x="4249078" y="2288000"/>
            <a:ext cx="4343100" cy="2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4294967295" type="title"/>
          </p:nvPr>
        </p:nvSpPr>
        <p:spPr>
          <a:xfrm>
            <a:off x="462900" y="485700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ВОССТАНОВЛЕНИЕ 1 </a:t>
            </a:r>
            <a:endParaRPr/>
          </a:p>
        </p:txBody>
      </p:sp>
      <p:sp>
        <p:nvSpPr>
          <p:cNvPr id="240" name="Google Shape;240;p34"/>
          <p:cNvSpPr txBox="1"/>
          <p:nvPr>
            <p:ph idx="4294967295" type="body"/>
          </p:nvPr>
        </p:nvSpPr>
        <p:spPr>
          <a:xfrm>
            <a:off x="4629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0.009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1.000</a:t>
            </a:r>
            <a:endParaRPr sz="1400"/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0" l="0" r="0" t="21408"/>
          <a:stretch/>
        </p:blipFill>
        <p:spPr>
          <a:xfrm>
            <a:off x="532400" y="2594049"/>
            <a:ext cx="4144800" cy="214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5">
            <a:alphaModFix/>
          </a:blip>
          <a:srcRect b="0" l="0" r="0" t="17830"/>
          <a:stretch/>
        </p:blipFill>
        <p:spPr>
          <a:xfrm>
            <a:off x="4645500" y="2496520"/>
            <a:ext cx="4144800" cy="224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4294967295" type="body"/>
          </p:nvPr>
        </p:nvSpPr>
        <p:spPr>
          <a:xfrm>
            <a:off x="46772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0.011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1.000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ВОССТАНОВЛЕНИЕ 2</a:t>
            </a:r>
            <a:endParaRPr/>
          </a:p>
        </p:txBody>
      </p:sp>
      <p:sp>
        <p:nvSpPr>
          <p:cNvPr id="250" name="Google Shape;250;p35"/>
          <p:cNvSpPr txBox="1"/>
          <p:nvPr>
            <p:ph idx="4294967295" type="body"/>
          </p:nvPr>
        </p:nvSpPr>
        <p:spPr>
          <a:xfrm>
            <a:off x="462900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Обучающая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0.075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Fake probability: </a:t>
            </a:r>
            <a:r>
              <a:rPr lang="ru" sz="1400"/>
              <a:t>0.343</a:t>
            </a:r>
            <a:endParaRPr sz="1400"/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4">
            <a:alphaModFix/>
          </a:blip>
          <a:srcRect b="0" l="0" r="0" t="18427"/>
          <a:stretch/>
        </p:blipFill>
        <p:spPr>
          <a:xfrm>
            <a:off x="534425" y="2780275"/>
            <a:ext cx="3959450" cy="21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>
            <p:ph idx="4294967295" type="body"/>
          </p:nvPr>
        </p:nvSpPr>
        <p:spPr>
          <a:xfrm>
            <a:off x="4730100" y="15055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Тестовая</a:t>
            </a:r>
            <a:r>
              <a:rPr lang="ru" sz="1700"/>
              <a:t>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</a:t>
            </a:r>
            <a:r>
              <a:rPr lang="ru" sz="1400"/>
              <a:t>0.101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Fake probability: </a:t>
            </a:r>
            <a:r>
              <a:rPr lang="ru" sz="1400"/>
              <a:t>0.049</a:t>
            </a:r>
            <a:endParaRPr sz="1400"/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5">
            <a:alphaModFix/>
          </a:blip>
          <a:srcRect b="0" l="0" r="0" t="16638"/>
          <a:stretch/>
        </p:blipFill>
        <p:spPr>
          <a:xfrm>
            <a:off x="5030850" y="2871223"/>
            <a:ext cx="3543300" cy="19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idx="4294967295" type="title"/>
          </p:nvPr>
        </p:nvSpPr>
        <p:spPr>
          <a:xfrm>
            <a:off x="462900" y="485700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УДАЛЕНИЕ ВОДЯНЫХ ЗНАКОВ 1</a:t>
            </a:r>
            <a:endParaRPr/>
          </a:p>
        </p:txBody>
      </p:sp>
      <p:sp>
        <p:nvSpPr>
          <p:cNvPr id="260" name="Google Shape;260;p36"/>
          <p:cNvSpPr txBox="1"/>
          <p:nvPr>
            <p:ph idx="4294967295" type="body"/>
          </p:nvPr>
        </p:nvSpPr>
        <p:spPr>
          <a:xfrm>
            <a:off x="4629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</a:t>
            </a:r>
            <a:r>
              <a:rPr lang="ru" sz="1400"/>
              <a:t>0.005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1</a:t>
            </a:r>
            <a:r>
              <a:rPr lang="ru" sz="1400"/>
              <a:t>.000</a:t>
            </a:r>
            <a:endParaRPr sz="140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4">
            <a:alphaModFix/>
          </a:blip>
          <a:srcRect b="0" l="0" r="0" t="19021"/>
          <a:stretch/>
        </p:blipFill>
        <p:spPr>
          <a:xfrm>
            <a:off x="546300" y="2413325"/>
            <a:ext cx="4144800" cy="221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5">
            <a:alphaModFix/>
          </a:blip>
          <a:srcRect b="0" l="0" r="0" t="13066"/>
          <a:stretch/>
        </p:blipFill>
        <p:spPr>
          <a:xfrm>
            <a:off x="4691100" y="2250725"/>
            <a:ext cx="4144800" cy="237308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4294967295" type="body"/>
          </p:nvPr>
        </p:nvSpPr>
        <p:spPr>
          <a:xfrm>
            <a:off x="46911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0.012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0.997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7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>
            <p:ph idx="4294967295" type="title"/>
          </p:nvPr>
        </p:nvSpPr>
        <p:spPr>
          <a:xfrm>
            <a:off x="462900" y="485700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УДАЛЕНИЕ ВОДЯНЫХ ЗНАКОВ 2</a:t>
            </a:r>
            <a:endParaRPr/>
          </a:p>
        </p:txBody>
      </p:sp>
      <p:sp>
        <p:nvSpPr>
          <p:cNvPr id="270" name="Google Shape;270;p37"/>
          <p:cNvSpPr txBox="1"/>
          <p:nvPr>
            <p:ph idx="4294967295" type="body"/>
          </p:nvPr>
        </p:nvSpPr>
        <p:spPr>
          <a:xfrm>
            <a:off x="4629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Обучающая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</a:t>
            </a:r>
            <a:r>
              <a:rPr lang="ru" sz="1400"/>
              <a:t>0.238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0.049</a:t>
            </a:r>
            <a:endParaRPr sz="1400"/>
          </a:p>
        </p:txBody>
      </p:sp>
      <p:sp>
        <p:nvSpPr>
          <p:cNvPr id="271" name="Google Shape;271;p37"/>
          <p:cNvSpPr txBox="1"/>
          <p:nvPr>
            <p:ph idx="4294967295" type="body"/>
          </p:nvPr>
        </p:nvSpPr>
        <p:spPr>
          <a:xfrm>
            <a:off x="4691100" y="1310975"/>
            <a:ext cx="4144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/>
              <a:t>Тестовая выборка</a:t>
            </a:r>
            <a:endParaRPr sz="17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MSE результат модели vs реальное фото:  </a:t>
            </a:r>
            <a:r>
              <a:rPr lang="ru" sz="1400"/>
              <a:t>0.241</a:t>
            </a:r>
            <a:endParaRPr sz="14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Real probability: </a:t>
            </a:r>
            <a:r>
              <a:rPr lang="ru" sz="1400"/>
              <a:t>0.049</a:t>
            </a:r>
            <a:endParaRPr sz="1400"/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16680"/>
          <a:stretch/>
        </p:blipFill>
        <p:spPr>
          <a:xfrm>
            <a:off x="4462025" y="2450214"/>
            <a:ext cx="4144800" cy="227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5">
            <a:alphaModFix/>
          </a:blip>
          <a:srcRect b="0" l="0" r="0" t="12434"/>
          <a:stretch/>
        </p:blipFill>
        <p:spPr>
          <a:xfrm>
            <a:off x="329727" y="2395850"/>
            <a:ext cx="4132298" cy="2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>
            <p:ph idx="4294967295" type="title"/>
          </p:nvPr>
        </p:nvSpPr>
        <p:spPr>
          <a:xfrm>
            <a:off x="539100" y="33277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280" name="Google Shape;280;p38"/>
          <p:cNvSpPr txBox="1"/>
          <p:nvPr>
            <p:ph idx="4294967295" type="body"/>
          </p:nvPr>
        </p:nvSpPr>
        <p:spPr>
          <a:xfrm>
            <a:off x="539100" y="1156675"/>
            <a:ext cx="80658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Вторая модель лучше работает на тестовых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Первый метод обучается под конкретную фотографию, поэтому требует много времени на восстановление и не требует времени на обучение. Вторая модель долго обучается и быстро восстанавливает.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Метрика зависит от бизнес-цели. Если необходимо восстанавливать нереалистичные фото, близкие к оригиналу, то нужен MSE. Для увеличения реалистичности фото необходим Real probability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Объем выборки играет ключевую роль в обучении нейронных сетей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Для использования моделей нужна сложная предобработка и определенное расположение человека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9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ДАЛЬШЕ</a:t>
            </a:r>
            <a:endParaRPr/>
          </a:p>
        </p:txBody>
      </p:sp>
      <p:sp>
        <p:nvSpPr>
          <p:cNvPr id="287" name="Google Shape;287;p39"/>
          <p:cNvSpPr txBox="1"/>
          <p:nvPr>
            <p:ph idx="4294967295" type="body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Изменить размер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Научить модель восстанавливать картинки не из обучающей выборки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4">
            <a:alphaModFix/>
          </a:blip>
          <a:srcRect b="0" l="0" r="0" t="20217"/>
          <a:stretch/>
        </p:blipFill>
        <p:spPr>
          <a:xfrm>
            <a:off x="2658000" y="2960972"/>
            <a:ext cx="3543300" cy="1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МАТЕРИАЛЫ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idx="4294967295" type="body"/>
          </p:nvPr>
        </p:nvSpPr>
        <p:spPr>
          <a:xfrm>
            <a:off x="539100" y="16053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NVIDIA Tesla K80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Ссылка на git: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https://github.com/Natalya7oct/Netology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ЛИТЕРАТУРА</a:t>
            </a:r>
            <a:endParaRPr/>
          </a:p>
        </p:txBody>
      </p:sp>
      <p:sp>
        <p:nvSpPr>
          <p:cNvPr id="302" name="Google Shape;302;p41"/>
          <p:cNvSpPr txBox="1"/>
          <p:nvPr>
            <p:ph idx="4294967295" type="body"/>
          </p:nvPr>
        </p:nvSpPr>
        <p:spPr>
          <a:xfrm>
            <a:off x="539100" y="1591475"/>
            <a:ext cx="8065800" cy="32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How to Implement the Frechet Inception Distance (FID) for Evaluating GANs (</a:t>
            </a:r>
            <a:r>
              <a:rPr lang="ru" sz="1400" u="sng">
                <a:solidFill>
                  <a:schemeClr val="hlink"/>
                </a:solidFill>
                <a:hlinkClick r:id="rId4"/>
              </a:rPr>
              <a:t>https://machinelearningmastery.com/how-to-implement-the-frechet-inception-distance-fid-from-scratch/</a:t>
            </a:r>
            <a:r>
              <a:rPr lang="ru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DCGAN TUTORIAL (</a:t>
            </a:r>
            <a:r>
              <a:rPr lang="ru" sz="1400" u="sng">
                <a:solidFill>
                  <a:schemeClr val="hlink"/>
                </a:solidFill>
                <a:hlinkClick r:id="rId5"/>
              </a:rPr>
              <a:t>https://pytorch.org/tutorials/beginner/dcgan_faces_tutorial.html</a:t>
            </a:r>
            <a:r>
              <a:rPr lang="ru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ATLANTIS PRESS, International Journal of Computational Intelligence Systems, Volume 12, Issue 2, 2019, Pages 1232 - 1244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SERBIAN JOURNAL OF ELECTRICAL ENGINEERING, Combination of Single Image Super Resolutionand Digital Inpainting Algorithms Based on GANs for Robust Image Completion, Vol. 14, No. 3, October 2017, 379-386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Structural similarity index (</a:t>
            </a:r>
            <a:r>
              <a:rPr lang="ru" sz="1400" u="sng">
                <a:solidFill>
                  <a:schemeClr val="hlink"/>
                </a:solidFill>
                <a:hlinkClick r:id="rId6"/>
              </a:rPr>
              <a:t>https://scikit-image.org/docs/dev/auto_examples/transform/plot_ssim.html</a:t>
            </a:r>
            <a:r>
              <a:rPr lang="ru" sz="1400"/>
              <a:t>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539100" y="13652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ru" sz="2700"/>
              <a:t>Удаление водяных знаков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ru" sz="2700"/>
              <a:t>Восстановление удаленных участков фото</a:t>
            </a:r>
            <a:endParaRPr sz="2600"/>
          </a:p>
        </p:txBody>
      </p:sp>
      <p:sp>
        <p:nvSpPr>
          <p:cNvPr id="88" name="Google Shape;88;p15"/>
          <p:cNvSpPr txBox="1"/>
          <p:nvPr>
            <p:ph idx="4294967295" type="title"/>
          </p:nvPr>
        </p:nvSpPr>
        <p:spPr>
          <a:xfrm>
            <a:off x="462900" y="511700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РАБОТЫ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700" y="2718426"/>
            <a:ext cx="3520925" cy="21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1" y="2718425"/>
            <a:ext cx="3695574" cy="21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09" name="Google Shape;309;p42"/>
          <p:cNvSpPr txBox="1"/>
          <p:nvPr>
            <p:ph idx="1" type="subTitle"/>
          </p:nvPr>
        </p:nvSpPr>
        <p:spPr>
          <a:xfrm>
            <a:off x="624750" y="3225925"/>
            <a:ext cx="8463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ИЛЬИНА НАТАЛЬЯ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4294967295" type="title"/>
          </p:nvPr>
        </p:nvSpPr>
        <p:spPr>
          <a:xfrm>
            <a:off x="512325" y="566475"/>
            <a:ext cx="79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ОБЛАСТЬ ПРИМЕНЕНИЯ</a:t>
            </a:r>
            <a:endParaRPr/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564675" y="1453900"/>
            <a:ext cx="81864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Распознавание лиц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Составление фоторобота по части лица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Создание масок для фотографий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Обработка фотографий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Наложение фильтров на фотографии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Изменение фотографии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512325" y="566475"/>
            <a:ext cx="79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ОДНО ИЗ ЛУЧШИХ РЕШЕНИЙ</a:t>
            </a:r>
            <a:endParaRPr/>
          </a:p>
        </p:txBody>
      </p:sp>
      <p:sp>
        <p:nvSpPr>
          <p:cNvPr id="104" name="Google Shape;104;p17"/>
          <p:cNvSpPr txBox="1"/>
          <p:nvPr>
            <p:ph idx="4294967295" type="body"/>
          </p:nvPr>
        </p:nvSpPr>
        <p:spPr>
          <a:xfrm>
            <a:off x="564675" y="1453900"/>
            <a:ext cx="8186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/>
              <a:t>Возможности NVIDIA GPUs алгоритмов глубокого обучения</a:t>
            </a:r>
            <a:endParaRPr sz="22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75" y="2702700"/>
            <a:ext cx="3664287" cy="17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331" y="2702700"/>
            <a:ext cx="3664295" cy="1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462900" y="749825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РАБОТЫ</a:t>
            </a:r>
            <a:endParaRPr/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539100" y="15914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sz="2600"/>
              <a:t>Реализация модели DCGAN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sz="2600"/>
              <a:t>Оценка модели с помощью FID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sz="2600"/>
              <a:t>Выбор метода восстановления фото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sz="2600"/>
              <a:t>Восстановление фото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ru" sz="2600"/>
              <a:t>Удаление водяных знаков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ctrTitle"/>
          </p:nvPr>
        </p:nvSpPr>
        <p:spPr>
          <a:xfrm>
            <a:off x="624750" y="1774050"/>
            <a:ext cx="8149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500400" y="673625"/>
            <a:ext cx="79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ОБУЧАЮЩАЯ ВЫБОРКА</a:t>
            </a:r>
            <a:endParaRPr/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689000" y="2245225"/>
            <a:ext cx="43116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ru" sz="2200"/>
              <a:t>В работе использовался dataset CELEBA (около 2 тыс. фото звезд)</a:t>
            </a:r>
            <a:endParaRPr sz="22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225" y="1263138"/>
            <a:ext cx="3562563" cy="35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4294967295" type="title"/>
          </p:nvPr>
        </p:nvSpPr>
        <p:spPr>
          <a:xfrm>
            <a:off x="462900" y="416200"/>
            <a:ext cx="793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DC GAN</a:t>
            </a:r>
            <a:endParaRPr/>
          </a:p>
        </p:txBody>
      </p:sp>
      <p:sp>
        <p:nvSpPr>
          <p:cNvPr id="134" name="Google Shape;134;p21"/>
          <p:cNvSpPr txBox="1"/>
          <p:nvPr>
            <p:ph idx="4294967295" type="body"/>
          </p:nvPr>
        </p:nvSpPr>
        <p:spPr>
          <a:xfrm>
            <a:off x="462900" y="1389075"/>
            <a:ext cx="80658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Библиотеки: torch, numpy, matplotlib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Оптимизатор: Adam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Метрика: </a:t>
            </a:r>
            <a:r>
              <a:rPr lang="ru"/>
              <a:t>BCELoss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75" y="3012000"/>
            <a:ext cx="8126000" cy="1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Нетология, шаблон презы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